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6" r:id="rId1"/>
  </p:sldMasterIdLst>
  <p:notesMasterIdLst>
    <p:notesMasterId r:id="rId26"/>
  </p:notesMasterIdLst>
  <p:handoutMasterIdLst>
    <p:handoutMasterId r:id="rId27"/>
  </p:handoutMasterIdLst>
  <p:sldIdLst>
    <p:sldId id="286" r:id="rId2"/>
    <p:sldId id="271" r:id="rId3"/>
    <p:sldId id="299" r:id="rId4"/>
    <p:sldId id="273" r:id="rId5"/>
    <p:sldId id="277" r:id="rId6"/>
    <p:sldId id="274" r:id="rId7"/>
    <p:sldId id="260" r:id="rId8"/>
    <p:sldId id="287" r:id="rId9"/>
    <p:sldId id="278" r:id="rId10"/>
    <p:sldId id="291" r:id="rId11"/>
    <p:sldId id="292" r:id="rId12"/>
    <p:sldId id="276" r:id="rId13"/>
    <p:sldId id="297" r:id="rId14"/>
    <p:sldId id="298" r:id="rId15"/>
    <p:sldId id="275" r:id="rId16"/>
    <p:sldId id="262" r:id="rId17"/>
    <p:sldId id="261" r:id="rId18"/>
    <p:sldId id="263" r:id="rId19"/>
    <p:sldId id="293" r:id="rId20"/>
    <p:sldId id="294" r:id="rId21"/>
    <p:sldId id="295" r:id="rId22"/>
    <p:sldId id="296" r:id="rId23"/>
    <p:sldId id="284" r:id="rId24"/>
    <p:sldId id="285" r:id="rId25"/>
  </p:sldIdLst>
  <p:sldSz cx="9144000" cy="6858000" type="screen4x3"/>
  <p:notesSz cx="6858000" cy="9144000"/>
  <p:embeddedFontLst>
    <p:embeddedFont>
      <p:font typeface="SutonnyMJ" pitchFamily="2" charset="0"/>
      <p:regular r:id="rId28"/>
      <p:bold r:id="rId29"/>
      <p: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SulekhaT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86323" autoAdjust="0"/>
  </p:normalViewPr>
  <p:slideViewPr>
    <p:cSldViewPr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05AD6-0EDA-4F3D-BBC9-4B9404F44E8A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4CEF4-676F-4F76-B60F-B34B149661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1217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CD276-24B4-411F-A903-C3AB256130D4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E619A-CA24-4BB6-9A36-DBCF8952BE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756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E619A-CA24-4BB6-9A36-DBCF8952BE6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798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065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227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3678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061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81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061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830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951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367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606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87604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8203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751312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7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" Target="../slides/slide4.xml"/><Relationship Id="rId25" Type="http://schemas.openxmlformats.org/officeDocument/2006/relationships/slide" Target="../slides/slide8.xml"/><Relationship Id="rId33" Type="http://schemas.openxmlformats.org/officeDocument/2006/relationships/slide" Target="../slides/slide23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3.png"/><Relationship Id="rId29" Type="http://schemas.openxmlformats.org/officeDocument/2006/relationships/slide" Target="../slides/slide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32" Type="http://schemas.openxmlformats.org/officeDocument/2006/relationships/image" Target="../media/image9.png"/><Relationship Id="rId37" Type="http://schemas.openxmlformats.org/officeDocument/2006/relationships/image" Target="../media/image12.png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3.xml"/><Relationship Id="rId23" Type="http://schemas.openxmlformats.org/officeDocument/2006/relationships/slide" Target="../slides/slide5.xml"/><Relationship Id="rId28" Type="http://schemas.openxmlformats.org/officeDocument/2006/relationships/image" Target="../media/image7.png"/><Relationship Id="rId36" Type="http://schemas.openxmlformats.org/officeDocument/2006/relationships/slide" Target="../slides/slide2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6.xml"/><Relationship Id="rId31" Type="http://schemas.openxmlformats.org/officeDocument/2006/relationships/slide" Target="../slides/slide2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4.png"/><Relationship Id="rId27" Type="http://schemas.openxmlformats.org/officeDocument/2006/relationships/slide" Target="../slides/slide19.xml"/><Relationship Id="rId30" Type="http://schemas.openxmlformats.org/officeDocument/2006/relationships/image" Target="../media/image8.png"/><Relationship Id="rId35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-14514" y="210520"/>
            <a:ext cx="9156700" cy="3307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4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888"/>
          <a:stretch/>
        </p:blipFill>
        <p:spPr bwMode="auto">
          <a:xfrm>
            <a:off x="906677" y="176967"/>
            <a:ext cx="707631" cy="42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16567"/>
          <a:stretch/>
        </p:blipFill>
        <p:spPr bwMode="auto">
          <a:xfrm>
            <a:off x="1628336" y="175850"/>
            <a:ext cx="710029" cy="4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505"/>
          <a:stretch/>
        </p:blipFill>
        <p:spPr bwMode="auto">
          <a:xfrm>
            <a:off x="3087766" y="173079"/>
            <a:ext cx="710029" cy="44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16567"/>
          <a:stretch/>
        </p:blipFill>
        <p:spPr bwMode="auto">
          <a:xfrm>
            <a:off x="3824689" y="174197"/>
            <a:ext cx="710029" cy="4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>
            <a:hlinkClick r:id="rId2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881"/>
          <a:stretch/>
        </p:blipFill>
        <p:spPr bwMode="auto">
          <a:xfrm>
            <a:off x="2363442" y="159061"/>
            <a:ext cx="707631" cy="40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>
            <a:hlinkClick r:id="rId2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819"/>
          <a:stretch/>
        </p:blipFill>
        <p:spPr bwMode="auto">
          <a:xfrm>
            <a:off x="4545062" y="176141"/>
            <a:ext cx="719624" cy="41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>
            <a:hlinkClick r:id="rId2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350"/>
          <a:stretch/>
        </p:blipFill>
        <p:spPr bwMode="auto">
          <a:xfrm>
            <a:off x="5286784" y="174197"/>
            <a:ext cx="710029" cy="40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2">
            <a:hlinkClick r:id="rId2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287"/>
          <a:stretch/>
        </p:blipFill>
        <p:spPr bwMode="auto">
          <a:xfrm>
            <a:off x="6015059" y="173648"/>
            <a:ext cx="710029" cy="41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3">
            <a:hlinkClick r:id="rId3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225"/>
          <a:stretch/>
        </p:blipFill>
        <p:spPr bwMode="auto">
          <a:xfrm>
            <a:off x="6746773" y="170699"/>
            <a:ext cx="710030" cy="42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4">
            <a:hlinkClick r:id="rId3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568"/>
          <a:stretch/>
        </p:blipFill>
        <p:spPr bwMode="auto">
          <a:xfrm>
            <a:off x="7493919" y="174587"/>
            <a:ext cx="710029" cy="43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5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 rotWithShape="1">
          <a:blip r:embed="rId3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63"/>
          <a:stretch/>
        </p:blipFill>
        <p:spPr bwMode="auto">
          <a:xfrm>
            <a:off x="8233507" y="170698"/>
            <a:ext cx="710029" cy="39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6">
            <a:hlinkClick r:id="rId3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815"/>
          <a:stretch/>
        </p:blipFill>
        <p:spPr bwMode="auto">
          <a:xfrm>
            <a:off x="166468" y="189918"/>
            <a:ext cx="750526" cy="4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Straight Connector 36"/>
          <p:cNvCxnSpPr/>
          <p:nvPr/>
        </p:nvCxnSpPr>
        <p:spPr>
          <a:xfrm>
            <a:off x="0" y="6379145"/>
            <a:ext cx="9144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ction Button: End 9">
            <a:hlinkClick r:id="" action="ppaction://hlinkshowjump?jump=lastslide" highlightClick="1"/>
          </p:cNvPr>
          <p:cNvSpPr/>
          <p:nvPr/>
        </p:nvSpPr>
        <p:spPr>
          <a:xfrm>
            <a:off x="5978720" y="6408040"/>
            <a:ext cx="1152000" cy="432000"/>
          </a:xfrm>
          <a:prstGeom prst="actionButtonE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‡kl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5" name="Action Button: Beginning 44">
            <a:hlinkClick r:id="" action="ppaction://hlinkshowjump?jump=firstslide" highlightClick="1"/>
          </p:cNvPr>
          <p:cNvSpPr/>
          <p:nvPr/>
        </p:nvSpPr>
        <p:spPr>
          <a:xfrm>
            <a:off x="566405" y="6408040"/>
            <a:ext cx="1152000" cy="432000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kyiæ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Up Arrow 1">
            <a:hlinkClick r:id="" action="ppaction://hlinkshowjump?jump=previousslide"/>
          </p:cNvPr>
          <p:cNvSpPr/>
          <p:nvPr/>
        </p:nvSpPr>
        <p:spPr>
          <a:xfrm>
            <a:off x="2243716" y="6432973"/>
            <a:ext cx="1512000" cy="432000"/>
          </a:xfrm>
          <a:prstGeom prst="upArrow">
            <a:avLst>
              <a:gd name="adj1" fmla="val 50000"/>
              <a:gd name="adj2" fmla="val 61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Av‡M</a:t>
            </a:r>
            <a:endParaRPr lang="en-US" sz="2400" dirty="0"/>
          </a:p>
        </p:txBody>
      </p:sp>
      <p:sp>
        <p:nvSpPr>
          <p:cNvPr id="4" name="Down Arrow 3"/>
          <p:cNvSpPr/>
          <p:nvPr/>
        </p:nvSpPr>
        <p:spPr>
          <a:xfrm>
            <a:off x="3984929" y="6421910"/>
            <a:ext cx="1512000" cy="43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c‡i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Flowchart: Summing Junction 5">
            <a:hlinkClick r:id="" action="ppaction://hlinkshowjump?jump=endshow"/>
          </p:cNvPr>
          <p:cNvSpPr/>
          <p:nvPr/>
        </p:nvSpPr>
        <p:spPr>
          <a:xfrm>
            <a:off x="7541611" y="6404451"/>
            <a:ext cx="1152000" cy="432000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eÜ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92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8.png"/><Relationship Id="rId18" Type="http://schemas.openxmlformats.org/officeDocument/2006/relationships/slide" Target="slide19.xml"/><Relationship Id="rId26" Type="http://schemas.openxmlformats.org/officeDocument/2006/relationships/slide" Target="slide24.xml"/><Relationship Id="rId3" Type="http://schemas.openxmlformats.org/officeDocument/2006/relationships/slide" Target="slide2.xml"/><Relationship Id="rId21" Type="http://schemas.openxmlformats.org/officeDocument/2006/relationships/image" Target="../media/image22.png"/><Relationship Id="rId7" Type="http://schemas.openxmlformats.org/officeDocument/2006/relationships/image" Target="../media/image15.png"/><Relationship Id="rId12" Type="http://schemas.openxmlformats.org/officeDocument/2006/relationships/slide" Target="slide7.xml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slide" Target="slide8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17.png"/><Relationship Id="rId24" Type="http://schemas.openxmlformats.org/officeDocument/2006/relationships/slide" Target="slide23.xml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28" Type="http://schemas.openxmlformats.org/officeDocument/2006/relationships/image" Target="../media/image26.jpeg"/><Relationship Id="rId10" Type="http://schemas.openxmlformats.org/officeDocument/2006/relationships/slide" Target="slide6.xml"/><Relationship Id="rId19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slide" Target="slide5.xml"/><Relationship Id="rId22" Type="http://schemas.openxmlformats.org/officeDocument/2006/relationships/slide" Target="slide21.xml"/><Relationship Id="rId27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mailto:milton495@yahoo.com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7182294" y="1225834"/>
            <a:ext cx="1801494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1" t="13341" r="8087" b="29673"/>
          <a:stretch/>
        </p:blipFill>
        <p:spPr bwMode="auto">
          <a:xfrm>
            <a:off x="3200400" y="598006"/>
            <a:ext cx="1981200" cy="54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7182294" y="1607981"/>
            <a:ext cx="1801494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7190267" y="2061045"/>
            <a:ext cx="1801494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7194402" y="2895600"/>
            <a:ext cx="1801494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9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190106" y="3352800"/>
            <a:ext cx="1801494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7207812" y="2481149"/>
            <a:ext cx="1801494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1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7182294" y="3810000"/>
            <a:ext cx="1801494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2">
            <a:hlinkClick r:id="rId1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7181701" y="4267200"/>
            <a:ext cx="1801494" cy="38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3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7197576" y="4708954"/>
            <a:ext cx="1801494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4">
            <a:hlinkClick r:id="rId2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7197576" y="5181600"/>
            <a:ext cx="1801494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5">
            <a:hlinkClick r:id="rId2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196617" y="5638800"/>
            <a:ext cx="1801494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6">
            <a:hlinkClick r:id="rId2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7194402" y="6019800"/>
            <a:ext cx="1801494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http://www.straketch.com/wp-content/uploads/2013/11/Autumn-Nature-Desktop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7115175" cy="5170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8945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600200"/>
            <a:ext cx="53707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GwU </a:t>
            </a:r>
            <a:r>
              <a:rPr lang="pt-BR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†Uwj‡dv‡b †ewk e¨eüZ nq| Kw¤úDvi †WUv KwgDwb‡Kk‡b Kw¤úDUvi †_‡K wcÖ›Uv‡i †WUv ¯’vbvšÍ‡ii †¶‡Î wKsev KvW© wiWvi †_‡K Kw¤úDUv‡i †WUvi ¯’vbvšÍ‡ii †¶‡Î GB </a:t>
            </a:r>
            <a:r>
              <a:rPr lang="pt-BR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BandWidth </a:t>
            </a:r>
            <a:r>
              <a:rPr lang="pt-BR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e¨eüZ nq</a:t>
            </a:r>
            <a:r>
              <a:rPr lang="pt-BR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0800" y="603504"/>
            <a:ext cx="23070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f‡qm </a:t>
            </a:r>
            <a:r>
              <a:rPr lang="pt-BR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e¨vÛ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4" name="Picture 6" descr="http://banglaeye.com/news/images/news_photo/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03" y="1752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10400" y="4876800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pt-BR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Uwj‡dvb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95347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G‡Z 500 †_‡K 10000 </a:t>
            </a:r>
            <a:r>
              <a:rPr lang="pt-BR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bps </a:t>
            </a:r>
            <a:r>
              <a:rPr lang="pt-BR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 kã †cÖib Dc‡hvMx WvUv ¯’vbvšÍi Kiv nq| mvaviYZ GB e¨v‡Ûi MwZ  9600 </a:t>
            </a:r>
            <a:r>
              <a:rPr lang="pt-BR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bps </a:t>
            </a:r>
            <a:r>
              <a:rPr lang="pt-BR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nq| </a:t>
            </a:r>
          </a:p>
        </p:txBody>
      </p:sp>
    </p:spTree>
    <p:extLst>
      <p:ext uri="{BB962C8B-B14F-4D97-AF65-F5344CB8AC3E}">
        <p14:creationId xmlns="" xmlns:p14="http://schemas.microsoft.com/office/powerpoint/2010/main" val="123182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158" y="1232118"/>
            <a:ext cx="89288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wecyj </a:t>
            </a:r>
            <a:r>
              <a:rPr lang="pt-BR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WvUv Av`vb cÖ`v‡bi Rb¨ G‡Z Kgc‡ÿ 1 </a:t>
            </a:r>
            <a:r>
              <a:rPr lang="pt-BR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Mbps </a:t>
            </a:r>
            <a:r>
              <a:rPr lang="pt-BR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MwZm¤úbœ nq| gvB‡µvI‡qf, m¨v‡UjvBU BZ¨vw` gva¨‡g eªWe¨vÛ e¨eüZ nq| </a:t>
            </a:r>
            <a:endParaRPr lang="pt-BR" sz="2800" b="1" dirty="0" smtClean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pt-BR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eªWe¨vÛ </a:t>
            </a:r>
            <a:r>
              <a:rPr lang="pt-BR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mvaviYZ dvBevi AcwUK K¨vej, </a:t>
            </a:r>
            <a:r>
              <a:rPr lang="pt-BR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DSL (Digital Subscribers Link)</a:t>
            </a:r>
            <a:r>
              <a:rPr lang="pt-BR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, ‡Kv Gw·qvj K¨vej, K¨vej g‡Wg, †iwWI wjs‡K e¨eüZ nq|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9535" y="609600"/>
            <a:ext cx="1556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eªW </a:t>
            </a:r>
            <a:r>
              <a:rPr lang="pt-BR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e¨vÛ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novell.com/info/primer/art/prim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7315200" cy="327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0979" y="3280228"/>
            <a:ext cx="1461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m¨v‡UjvBU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039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draytek.com/.upload/20100712%20New%27s/Bandwidth%20management%20to%20each%20SSID%20grou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68" t="6584" r="15699" b="9332"/>
          <a:stretch/>
        </p:blipFill>
        <p:spPr bwMode="auto">
          <a:xfrm>
            <a:off x="0" y="1600200"/>
            <a:ext cx="4724400" cy="396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52578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Awd‡m e¨vÛDBW_ e¨e¯’vcbv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s://encrypted-tbn1.gstatic.com/images?q=tbn:ANd9GcSuf6k3GUI78AkFIrPgS6PcCzd-2kl80W2ok7BgrLcv4OiE_kyNR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1371600"/>
            <a:ext cx="4105140" cy="441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5832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692696"/>
            <a:ext cx="3879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‡`k ‡_‡K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e¨vÛDB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_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ißvwb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287924"/>
            <a:ext cx="4752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c«_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gev‡ii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g‡Zv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fviZ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DËi-c~e©vÂjxq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mvZwU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iv‡R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‡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UwjKg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ms‡hv‡Mi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c«‡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qvRb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gUv‡Z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kiYvcbœ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 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AvMiZjvq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vwcZ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bZyb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MUI‡q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AvšÍR©vwZK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Kj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WvUv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Av`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-c«`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v‡bi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KvQ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‡_‡K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c«v_wgKfv‡e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10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wRwewcGm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wMMvevBU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cvi ‡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m‡KÛ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AvšÍR©vwZK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e¨vÛDB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wjR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wb‡q‡Q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Pyw³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40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wRwewcGm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e¨vÛDB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ißvwb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4739660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ißvwb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Pyw³‡Z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c«wZ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gMvevBU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e¨vÛDB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‡_i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aiv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10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Wjvi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‡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wnmv‡e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10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wRwewcGm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e¨vÛDB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ißvwb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eQ‡i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12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jvL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Wjvi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cÖvq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10 ‡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KvwU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‡`‡k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B›Uvi‡bU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e¨vÛDB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_ ‡h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gy‡j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wew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µ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fvi‡Z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ißvwb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P‡q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ewk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`vg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8" name="Picture 2" descr="http://www.bubblews.com/assets/images/news/1701419319_1366195213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25" r="6212"/>
          <a:stretch/>
        </p:blipFill>
        <p:spPr bwMode="auto">
          <a:xfrm>
            <a:off x="5076056" y="563890"/>
            <a:ext cx="4099876" cy="3945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03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4235604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fviZ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AcwUK¨vj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dvBevi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Kv‡bw±wfwU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vwcZ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AvMiZjv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MUI‡q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XvKv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K·evRvi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j¨vwÛs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‡÷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k‡b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mshy³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Møvevj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e¨vÛDB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cvi‡Q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‡`k c«¯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ÍvweZ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AcwUK¨vj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dvBevi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‡_‡K mvK©fy³ ‡`k ‡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bcvj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fyUvb‡K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AvšÍR©vwZK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‡`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qvi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c«¯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Íve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w`‡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q‡Q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4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412776"/>
            <a:ext cx="5904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e¨vÛDB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‡_i G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ißvwb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B›Uvi‡bU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e¨env‡i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bwZevPK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c«fve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dj‡e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Kvib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eZ©gv‡b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ivó«gvwjKvbvaxb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ms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‡`k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mve‡gwib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K¨vej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Kv¤úvwb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wjwg‡UW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weGmwmwmGj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200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wRwewcGm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e¨vÛDB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 33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wRwewcGm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m‡e©v”P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90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wRwewcGm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ZvB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Ae¨eüZ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110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wRwewcGm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e¨vÛDB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_ ‡_‡KB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fvi‡Z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ißvwb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4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665" y="764704"/>
            <a:ext cx="3879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‡`k ‡_‡K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e¨vÛDB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_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ißvwb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2" descr="http://bandwidthcontroller.com/images/overvie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7" t="5741" r="6619" b="7448"/>
          <a:stretch/>
        </p:blipFill>
        <p:spPr bwMode="auto">
          <a:xfrm>
            <a:off x="6084168" y="764704"/>
            <a:ext cx="3058228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9245026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enfielder.com/bandwid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05100" y="609600"/>
            <a:ext cx="5219700" cy="563562"/>
          </a:xfrm>
        </p:spPr>
        <p:txBody>
          <a:bodyPr/>
          <a:lstStyle/>
          <a:p>
            <a:pPr algn="l"/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</a:t>
            </a:r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ewfbœ †ÿ‡Î e¨vÛ 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DBW</a:t>
            </a:r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_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683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443335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763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†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bUIqv‡K©i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jvBb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B›Uvi‡d‡mi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Dci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wfwË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K‡i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WUv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UªvÝwgkb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‡K `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yB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fv‡M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wef³|</a:t>
            </a:r>
            <a:endParaRPr lang="en-US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061864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763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K.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wmwiqvj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WUv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UªvÝwgkb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	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          L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. 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c</a:t>
            </a:r>
            <a:r>
              <a:rPr lang="pt-BR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vivjvj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WUv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UªvÝwgkb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|</a:t>
            </a:r>
            <a:endParaRPr lang="en-US" sz="1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685800"/>
            <a:ext cx="2148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Times New Roman" pitchFamily="18" charset="0"/>
                <a:cs typeface="SutonnyMJ" pitchFamily="2" charset="0"/>
              </a:rPr>
              <a:t>†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Times New Roman" pitchFamily="18" charset="0"/>
                <a:cs typeface="SutonnyMJ" pitchFamily="2" charset="0"/>
              </a:rPr>
              <a:t>WUv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Times New Roman" pitchFamily="18" charset="0"/>
                <a:cs typeface="SutonnyMJ" pitchFamily="2" charset="0"/>
              </a:rPr>
              <a:t>UªvÝwgkb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https://encrypted-tbn0.gstatic.com/images?q=tbn:ANd9GcQpZccVik9Zkw1luaf5z_XGy9R8-0Pqs-Ug3kNCJ0NJW0PLVT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461"/>
          <a:stretch/>
        </p:blipFill>
        <p:spPr bwMode="auto">
          <a:xfrm>
            <a:off x="228600" y="2895600"/>
            <a:ext cx="88392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834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876800"/>
            <a:ext cx="8539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7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gwbUi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wcÖ›Uvi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g‡Wg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cÖf„wZ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hš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¿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wmwiqvj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cv‡U©i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gva</a:t>
            </a:r>
            <a:r>
              <a:rPr lang="pt-BR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‡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g hy³ _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v‡K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|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RS 232C</a:t>
            </a:r>
            <a:r>
              <a:rPr lang="en-US" sz="2400" b="1" dirty="0">
                <a:solidFill>
                  <a:srgbClr val="7030A0"/>
                </a:solidFill>
                <a:latin typeface="Sulekha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GKwU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wmwiqvj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cv‡U©i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D`vniY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| GB †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cvU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©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w`‡q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wmwiqvj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WvUv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UªvÝwgkb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c</a:t>
            </a:r>
            <a:r>
              <a:rPr lang="pt-BR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×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wZ‡Z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†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cªiY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Kiv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nq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Ges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MÖnY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cÖv‡šÍ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cybivq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H †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cvU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©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w`‡q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MÖnY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K‡i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|</a:t>
            </a:r>
            <a:endParaRPr lang="en-US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277" y="634425"/>
            <a:ext cx="3246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7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Times New Roman" pitchFamily="18" charset="0"/>
                <a:cs typeface="SutonnyMJ" pitchFamily="2" charset="0"/>
              </a:rPr>
              <a:t>wmwiqvj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Times New Roman" pitchFamily="18" charset="0"/>
                <a:cs typeface="SutonnyMJ" pitchFamily="2" charset="0"/>
              </a:rPr>
              <a:t>WvUv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Times New Roman" pitchFamily="18" charset="0"/>
                <a:cs typeface="SutonnyMJ" pitchFamily="2" charset="0"/>
              </a:rPr>
              <a:t>UªvÝwgkb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399" y="1219200"/>
            <a:ext cx="8305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7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G‡Z `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ywU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Zv‡ii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gva</a:t>
            </a:r>
            <a:r>
              <a:rPr lang="pt-BR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‡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g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Kw¤úDUv‡ii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m‡½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Ab</a:t>
            </a:r>
            <a:r>
              <a:rPr lang="pt-BR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vb</a:t>
            </a:r>
            <a:r>
              <a:rPr lang="pt-BR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cwi‡divj‡mi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g‡a</a:t>
            </a:r>
            <a:r>
              <a:rPr lang="pt-BR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WUv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Av`vb-cÖ`vbKvix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ms‡hvM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e</a:t>
            </a:r>
            <a:r>
              <a:rPr lang="pt-BR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e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¯’v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_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v‡K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| GB 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e</a:t>
            </a:r>
            <a:r>
              <a:rPr lang="pt-BR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e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¯’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vq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mg¯Í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evBbvix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msL</a:t>
            </a:r>
            <a:r>
              <a:rPr lang="pt-BR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v‡K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GK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weU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K‡i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†f‡½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avivevwnKfv‡e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cvVv‡bv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nq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|</a:t>
            </a:r>
            <a:endParaRPr lang="en-US" sz="1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http://www.ilmondodelletelecomunicazioni.it/public/imagese/image/english/telematics/telephone%20line/2_telephone_line_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288" t="9231" b="32311"/>
          <a:stretch/>
        </p:blipFill>
        <p:spPr bwMode="auto">
          <a:xfrm>
            <a:off x="4963195" y="2412391"/>
            <a:ext cx="4106752" cy="23380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2697540"/>
            <a:ext cx="42773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7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†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hgb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-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GKwU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8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weU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evBbvix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msL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v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nj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t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10101110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lekhaT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GB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msL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vwU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wmwiqvjfv‡e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cvVv‡Z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‡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M‡j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1,01,0,1,1,1,0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wnmv‡e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GK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GK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K‡i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cvVv‡Z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n‡e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| 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975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189" y="795823"/>
            <a:ext cx="3394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7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Times New Roman" pitchFamily="18" charset="0"/>
                <a:cs typeface="SutonnyMJ" pitchFamily="2" charset="0"/>
              </a:rPr>
              <a:t>c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Times New Roman" pitchFamily="18" charset="0"/>
                <a:cs typeface="SutonnyMJ" pitchFamily="2" charset="0"/>
              </a:rPr>
              <a:t>vivjvj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Times New Roman" pitchFamily="18" charset="0"/>
                <a:cs typeface="SutonnyMJ" pitchFamily="2" charset="0"/>
              </a:rPr>
              <a:t>WvUv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Times New Roman" pitchFamily="18" charset="0"/>
                <a:cs typeface="SutonnyMJ" pitchFamily="2" charset="0"/>
              </a:rPr>
              <a:t>UªvÝwgkb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372612"/>
            <a:ext cx="470293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7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G‡Z GK m‡½ 8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weU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, 16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weU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BZ</a:t>
            </a:r>
            <a:r>
              <a:rPr lang="pt-BR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vw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`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evBbvix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msL</a:t>
            </a:r>
            <a:r>
              <a:rPr lang="pt-BR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Av`vb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cÖ`vb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m¤¢e|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wmwiqvj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WvUv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UªvÝwgkb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c</a:t>
            </a:r>
            <a:r>
              <a:rPr lang="pt-BR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×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wZ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Zzjbvq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c</a:t>
            </a:r>
            <a:r>
              <a:rPr lang="pt-BR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vivjvj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WvUv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UªvÝwgkb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c</a:t>
            </a:r>
            <a:r>
              <a:rPr lang="pt-BR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×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wZ‡Z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AwaK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`ª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yZ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MwZ‡Z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WUv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Av`vb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cÖ`vb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m¤¢e| GB e</a:t>
            </a:r>
            <a:r>
              <a:rPr lang="pt-BR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e¯’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vq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Kw¤úDUv‡ii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wmwcBD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GK m‡½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hZ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weU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evBbvix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msL</a:t>
            </a:r>
            <a:r>
              <a:rPr lang="pt-BR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v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co‡Z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cv‡i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, †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ggwi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†_‡K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Z‡ZvMywj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ˆ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e`y</a:t>
            </a:r>
            <a:r>
              <a:rPr lang="pt-BR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wZK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Zvi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WUv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evm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wnmv‡e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ewi‡q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Av‡m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|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91542" y="4572000"/>
            <a:ext cx="827682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†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hgb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t 8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weU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gvB‡KªvKw¤úDUv‡ii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wmwcBD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GK m‡½ 8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weU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evBbvix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msL</a:t>
            </a:r>
            <a:r>
              <a:rPr lang="pt-BR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co‡Z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cv‡i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GB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ai‡Yi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gvB‡KªvKw¤úDUvi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Af</a:t>
            </a:r>
            <a:r>
              <a:rPr lang="pt-BR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š‘ixY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ggwi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8wU †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WUv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evm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wmwcBD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m‡½ hy³ _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v‡K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Kw¤úDUv‡ii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c</a:t>
            </a:r>
            <a:r>
              <a:rPr lang="pt-BR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vivjvj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cv‡U©i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mvnv‡h</a:t>
            </a:r>
            <a:r>
              <a:rPr lang="pt-BR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wewfbœ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c</a:t>
            </a:r>
            <a:r>
              <a:rPr lang="pt-BR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vivjvj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wWfvB‡mi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mv‡_ †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WUv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Av`vb-cÖ`vb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wcÖ›Uvi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cvU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GKwU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c</a:t>
            </a:r>
            <a:r>
              <a:rPr lang="pt-BR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vivjvj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cvU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©|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http://www.ilmondodelletelecomunicazioni.it/public/imagese/image/english/telematics/telephone%20line/2_telephone_line_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0525"/>
          <a:stretch/>
        </p:blipFill>
        <p:spPr bwMode="auto">
          <a:xfrm>
            <a:off x="5638800" y="1104832"/>
            <a:ext cx="3397779" cy="3238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008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Ávb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Abyaveb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gyjK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-      GKK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32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2" descr="http://thumbs.dreamstime.com/z/young-man-browsing-internet-home-smiling-27995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620689"/>
            <a:ext cx="1400361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3955" y="34290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e¨vÛDBW</a:t>
            </a:r>
            <a:r>
              <a:rPr lang="en-US" sz="32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_ KZ </a:t>
            </a:r>
            <a:r>
              <a:rPr lang="en-US" sz="32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2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sz="32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589" y="1983939"/>
            <a:ext cx="4894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e¨vÛDBW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_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325295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63563"/>
            <a:ext cx="44259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www.hdwallpaperstube.com/wp-content/uploads/2012/09/Butterfly_on_Purple_Flowers_HD_Nature_Wallpa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528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620688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gyjK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-      `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jxq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32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3" name="Picture 12" descr="http://farm3.staticflickr.com/2308/2216929323_31c1cce1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642392"/>
            <a:ext cx="1512167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1709" y="2234624"/>
            <a:ext cx="4052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f‡qm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e¨vÛ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1709" y="3276600"/>
            <a:ext cx="3784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eªW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e¨vÛ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705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62068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eûwbe©vPwb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-     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gyj¨vqb</a:t>
            </a:r>
            <a:endParaRPr lang="en-US" sz="32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2" descr="http://www.quotations.com/img/evaluation_guidelines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0689"/>
            <a:ext cx="1403648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5532" y="3802559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3.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Kg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Symbol"/>
              </a:rPr>
              <a:t>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e¨vÛDB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Kv‡bKkb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mvwf©m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K¨vej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B›Uvi‡bU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L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Wvqvj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Symbol"/>
              </a:rPr>
              <a:t>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Avc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B›Uvi‡bU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M.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wWGmGj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B›Uvi‡bU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N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eªWe¨vÛ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B›Uvi‡bU</a:t>
            </a:r>
            <a:endParaRPr lang="en-US" sz="20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371600"/>
            <a:ext cx="78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1.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WUv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UªvÝwgk‡bi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GKK‡K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wn‡me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Spb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L.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Kbps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bps	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Tbp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540" y="2659559"/>
            <a:ext cx="86964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2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D”P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Symbol"/>
              </a:rPr>
              <a:t>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e¨vÛDB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? 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`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ª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æZMwZi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Avc‡jvW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L. `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ª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æZMwZi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UªvÝwgkb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 M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KgMwZi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mvwf©m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`ª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æZMwZi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WUv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wmMb¨vj</a:t>
            </a:r>
            <a:endParaRPr lang="en-US" sz="20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540" y="4960203"/>
            <a:ext cx="8542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4.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K¨vej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B›Uvi‡bU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mvwf©m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3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GgwewcGm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   L. 2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GgwewcGm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	M. 1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GgwewcGm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	N. 30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GgwewcGm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4023" y="2209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M</a:t>
            </a:r>
            <a:endParaRPr lang="en-US" sz="24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34245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L</a:t>
            </a:r>
            <a:endParaRPr lang="en-US" sz="24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5236" y="449853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L</a:t>
            </a:r>
            <a:endParaRPr lang="en-US" sz="24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0132" y="5791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M</a:t>
            </a:r>
            <a:endParaRPr lang="en-US" sz="24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789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  <p:bldP spid="5" grpId="0"/>
      <p:bldP spid="9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620688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eûwbe©vPwb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-     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gyj¨vqb</a:t>
            </a:r>
            <a:endParaRPr lang="en-US" sz="32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2" descr="http://educatingourselves.blogs.deseretnews.com/files/2012/08/shutterstock_44222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123" y="620688"/>
            <a:ext cx="1341373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4023" y="2209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L</a:t>
            </a:r>
            <a:endParaRPr lang="en-US" sz="24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6156" y="4876800"/>
            <a:ext cx="8711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8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KZ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bps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b¨v‡ive¨vÛ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 30 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†_‡K 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300   L.  45 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†_‡K 300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40 †_‡K 300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N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35 †_‡K 300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590800"/>
            <a:ext cx="8509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6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KZ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bps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f‡qme¨v‡Ûi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MwZ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? 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9600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L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8600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6900	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99600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3752671"/>
            <a:ext cx="8655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7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ÔeªW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e¨vÛÕ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Symbol"/>
              </a:rPr>
              <a:t>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WvUv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vbvšÍ‡ii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MwZi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mxgv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-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bps 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bps  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L.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1200 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bps 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9600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bps  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45 bps 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bps  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&gt;= 1 mbps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1378803"/>
            <a:ext cx="8129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5.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Kv‡bKkb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†K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m¨v‡UjvBU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B›Uvi‡bU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mvwf©m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eySvq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wbgœ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e¨vÛDB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_ 	L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D”P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Symbol"/>
              </a:rPr>
              <a:t>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e¨vÛDB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_ 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M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ga¨g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e¨vÛDB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Amxg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e¨vÛDBW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_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4023" y="329439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K</a:t>
            </a:r>
            <a:endParaRPr lang="en-US" sz="24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3691" y="458989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N</a:t>
            </a:r>
            <a:endParaRPr lang="en-US" sz="24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04334" y="5711189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L</a:t>
            </a:r>
            <a:endParaRPr lang="en-US" sz="24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2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pload.wikimedia.org/wikipedia/commons/d/da/Margaret_Mitchell_house_atlanta_2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49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873" y="1219200"/>
            <a:ext cx="8846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‡`k †_‡K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Ae¨eüZ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e¨vÛDBW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_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ißvwb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jvfRbK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-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Ki|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20688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D”PZi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ÿZv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gyjK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-     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32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996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honnobad-1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410200"/>
            <a:ext cx="3505200" cy="609600"/>
          </a:xfrm>
          <a:prstGeom prst="rect">
            <a:avLst/>
          </a:prstGeom>
        </p:spPr>
      </p:pic>
      <p:pic>
        <p:nvPicPr>
          <p:cNvPr id="3" name="Picture 2" descr="http://1.bp.blogspot.com/_KpqQ9rqe9aQ/TOrTVgt07vI/AAAAAAAAHl8/DgpPDP2Ec6Y/s1600/fruit-and-v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85800"/>
            <a:ext cx="5257800" cy="548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f0.pepst.com/c/6B3432/681736/ssc3/home/011/foizul/albums/jibone_kokhono_foizul_islam.jpg_480_480_0_64000_0_1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3809999" cy="3733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99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467100" y="530353"/>
            <a:ext cx="190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kern="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4572000" y="1295400"/>
            <a:ext cx="4495800" cy="4800600"/>
            <a:chOff x="4648200" y="1295400"/>
            <a:chExt cx="4495800" cy="3817277"/>
          </a:xfrm>
        </p:grpSpPr>
        <p:sp>
          <p:nvSpPr>
            <p:cNvPr id="16" name="Rectangle 15"/>
            <p:cNvSpPr/>
            <p:nvPr/>
          </p:nvSpPr>
          <p:spPr>
            <a:xfrm>
              <a:off x="4648200" y="1295400"/>
              <a:ext cx="4495800" cy="3817277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endPara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endPara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pPr algn="ctr"/>
              <a:endPara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pPr algn="ctr"/>
              <a:endPara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pPr algn="ctr"/>
              <a:endPara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pPr algn="ctr"/>
              <a:r>
                <a:rPr lang="as-IN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শ্রেণি  : একাদশ - দ্বাদশ</a:t>
              </a:r>
            </a:p>
            <a:p>
              <a:pPr algn="ctr"/>
              <a:r>
                <a:rPr lang="as-IN" sz="2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বিষয় : তথ্য  ও যোগাযোগ প্রযুক্তি</a:t>
              </a:r>
            </a:p>
            <a:p>
              <a:pPr algn="ctr"/>
              <a:r>
                <a:rPr lang="as-IN" sz="20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 	</a:t>
              </a:r>
              <a:r>
                <a:rPr lang="as-IN" sz="2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অধ্যায় -  ২</a:t>
              </a:r>
            </a:p>
            <a:p>
              <a:pPr algn="ctr"/>
              <a:r>
                <a:rPr lang="as-IN" sz="2400" b="1" dirty="0" smtClean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কমিউনিকেশন সিস্টেমস ও নেটওয়ার্কিং</a:t>
              </a:r>
              <a:endParaRPr 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48200" y="1758230"/>
              <a:ext cx="2008909" cy="464994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cvV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utonnyMJ" pitchFamily="2" charset="0"/>
                  <a:cs typeface="SutonnyMJ" pitchFamily="2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utonnyMJ" pitchFamily="2" charset="0"/>
                  <a:cs typeface="SutonnyMJ" pitchFamily="2" charset="0"/>
                </a:rPr>
                <a:t>cwiwPwZ</a:t>
              </a:r>
              <a:endPara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133580" y="1250411"/>
            <a:ext cx="4343400" cy="5090078"/>
            <a:chOff x="133580" y="1177259"/>
            <a:chExt cx="4343400" cy="5090078"/>
          </a:xfrm>
        </p:grpSpPr>
        <p:grpSp>
          <p:nvGrpSpPr>
            <p:cNvPr id="4" name="Group 13"/>
            <p:cNvGrpSpPr/>
            <p:nvPr/>
          </p:nvGrpSpPr>
          <p:grpSpPr>
            <a:xfrm>
              <a:off x="133580" y="1177259"/>
              <a:ext cx="4343400" cy="5090078"/>
              <a:chOff x="209780" y="1188314"/>
              <a:chExt cx="4343400" cy="4613827"/>
            </a:xfrm>
            <a:effectLst/>
          </p:grpSpPr>
          <p:sp>
            <p:nvSpPr>
              <p:cNvPr id="19" name="Rectangle 18"/>
              <p:cNvSpPr/>
              <p:nvPr/>
            </p:nvSpPr>
            <p:spPr>
              <a:xfrm>
                <a:off x="209780" y="1188314"/>
                <a:ext cx="4343400" cy="4613827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kern="0" dirty="0">
                  <a:solidFill>
                    <a:srgbClr val="F79646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endParaRPr>
              </a:p>
              <a:p>
                <a:pPr lvl="0">
                  <a:defRPr/>
                </a:pPr>
                <a:r>
                  <a:rPr lang="en-US" sz="1400" kern="0" dirty="0">
                    <a:solidFill>
                      <a:srgbClr val="F79646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1400" kern="0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</a:p>
              <a:p>
                <a:pPr lvl="0">
                  <a:defRPr/>
                </a:pPr>
                <a:endParaRPr lang="en-US" sz="1400" kern="0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defRPr/>
                </a:pPr>
                <a:endParaRPr lang="en-US" sz="1400" kern="0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defRPr/>
                </a:pPr>
                <a:endParaRPr lang="en-US" sz="1400" kern="0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defRPr/>
                </a:pPr>
                <a:endParaRPr lang="en-US" sz="1400" kern="0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defRPr/>
                </a:pPr>
                <a:endParaRPr lang="en-US" sz="1400" kern="0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defRPr/>
                </a:pPr>
                <a:endParaRPr lang="en-US" sz="1400" kern="0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defRPr/>
                </a:pPr>
                <a:r>
                  <a:rPr lang="bn-IN" sz="2400" kern="0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মোঃ মশিউর রহমান</a:t>
                </a:r>
              </a:p>
              <a:p>
                <a:pPr lvl="0">
                  <a:defRPr/>
                </a:pPr>
                <a:r>
                  <a:rPr lang="bn-IN" sz="1500" kern="0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প্রভাষক, ক্যান্টনমেন্ট পাবলিক স্কুল এন্ড কলেজ, মোমেনশাহী।</a:t>
                </a:r>
              </a:p>
              <a:p>
                <a:pPr lvl="0">
                  <a:defRPr/>
                </a:pPr>
                <a:r>
                  <a:rPr lang="bn-IN" sz="1500" kern="0" dirty="0" smtClean="0">
                    <a:solidFill>
                      <a:srgbClr val="FF00FF"/>
                    </a:solidFill>
                    <a:latin typeface="SutonnyMJ" pitchFamily="2" charset="0"/>
                    <a:cs typeface="SutonnyMJ" pitchFamily="2" charset="0"/>
                  </a:rPr>
                  <a:t>সাবেক সিনিয়র প্রভাষক , ক্যামব্রিয়ান স্কুল এন্ড কলেজ, ঢাকা, সাবেক প্রভাষক</a:t>
                </a:r>
                <a:r>
                  <a:rPr lang="en-US" sz="1500" kern="0" dirty="0" smtClean="0">
                    <a:solidFill>
                      <a:srgbClr val="FF00FF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as-IN" sz="1500" kern="0" dirty="0" smtClean="0">
                    <a:solidFill>
                      <a:srgbClr val="FF00FF"/>
                    </a:solidFill>
                    <a:latin typeface="SutonnyMJ" pitchFamily="2" charset="0"/>
                    <a:cs typeface="SutonnyMJ" pitchFamily="2" charset="0"/>
                  </a:rPr>
                  <a:t>ও বিভাগীয় প্রধান</a:t>
                </a:r>
                <a:r>
                  <a:rPr lang="bn-IN" sz="1500" kern="0" dirty="0" smtClean="0">
                    <a:solidFill>
                      <a:srgbClr val="FF00FF"/>
                    </a:solidFill>
                    <a:latin typeface="SutonnyMJ" pitchFamily="2" charset="0"/>
                    <a:cs typeface="SutonnyMJ" pitchFamily="2" charset="0"/>
                  </a:rPr>
                  <a:t>, নটরডেম </a:t>
                </a:r>
                <a:r>
                  <a:rPr lang="bn-IN" sz="1500" kern="0" dirty="0" smtClean="0">
                    <a:solidFill>
                      <a:srgbClr val="FF00FF"/>
                    </a:solidFill>
                    <a:latin typeface="SutonnyMJ" pitchFamily="2" charset="0"/>
                    <a:cs typeface="SutonnyMJ" pitchFamily="2" charset="0"/>
                  </a:rPr>
                  <a:t>কলেজ </a:t>
                </a:r>
                <a:r>
                  <a:rPr lang="bn-IN" sz="1500" kern="0" dirty="0" smtClean="0">
                    <a:solidFill>
                      <a:srgbClr val="FF00FF"/>
                    </a:solidFill>
                    <a:latin typeface="SutonnyMJ" pitchFamily="2" charset="0"/>
                    <a:cs typeface="SutonnyMJ" pitchFamily="2" charset="0"/>
                  </a:rPr>
                  <a:t>ময়মনসিংহ।</a:t>
                </a:r>
                <a:endParaRPr kumimoji="0" 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  <a:p>
                <a:pPr lvl="0"/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  </a:t>
                </a:r>
              </a:p>
              <a:p>
                <a:pPr lvl="0"/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‡</a:t>
                </a:r>
                <a:r>
                  <a:rPr kumimoji="0" lang="en-US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jLK</a:t>
                </a: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 : </a:t>
                </a: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cs typeface="SutonnyMJ" pitchFamily="2" charset="0"/>
                  </a:rPr>
                  <a:t>Z_¨ </a:t>
                </a: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 I †</a:t>
                </a:r>
                <a:r>
                  <a:rPr kumimoji="0" lang="en-US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hvMv‡hvM</a:t>
                </a: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 cÖhyw³ </a:t>
                </a:r>
                <a:r>
                  <a:rPr lang="en-US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(</a:t>
                </a:r>
                <a:r>
                  <a:rPr lang="en-US" b="1" dirty="0" err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GKv`k-Øv`k</a:t>
                </a:r>
                <a:r>
                  <a:rPr lang="en-US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)</a:t>
                </a: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NikoshBAN" pitchFamily="2" charset="0"/>
                    <a:cs typeface="Times New Roman" pitchFamily="18" charset="0"/>
                  </a:rPr>
                  <a:t>   E-Mail : </a:t>
                </a:r>
                <a:r>
                  <a:rPr lang="en-US" sz="1400" kern="0" dirty="0" err="1" smtClean="0">
                    <a:solidFill>
                      <a:srgbClr val="0000FF"/>
                    </a:solidFill>
                    <a:latin typeface="Times New Roman" pitchFamily="18" charset="0"/>
                    <a:ea typeface="NikoshBAN" pitchFamily="2" charset="0"/>
                    <a:cs typeface="Times New Roman" pitchFamily="18" charset="0"/>
                  </a:rPr>
                  <a:t>shahin_moshiur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NikoshBAN" pitchFamily="2" charset="0"/>
                    <a:cs typeface="Times New Roman" pitchFamily="18" charset="0"/>
                    <a:hlinkClick r:id="rId2"/>
                  </a:rPr>
                  <a:t>@yahoo.com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NikoshBAN" pitchFamily="2" charset="0"/>
                  <a:cs typeface="Times New Roman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NikoshBAN" pitchFamily="2" charset="0"/>
                    <a:cs typeface="Times New Roman" pitchFamily="18" charset="0"/>
                  </a:rPr>
                  <a:t>  Cell : 01716519394,01677608860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04801" y="1709822"/>
                <a:ext cx="2209800" cy="58477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cs typeface="SutonnyMJ" pitchFamily="2" charset="0"/>
                  </a:rPr>
                  <a:t>wkÿK</a:t>
                </a:r>
                <a:r>
                  <a:rPr kumimoji="0" lang="en-US" sz="3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cs typeface="SutonnyMJ" pitchFamily="2" charset="0"/>
                  </a:rPr>
                  <a:t>cwiwPwZ</a:t>
                </a:r>
                <a:endPara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14600" y="1736860"/>
              <a:ext cx="1862771" cy="1881263"/>
            </a:xfrm>
            <a:prstGeom prst="rect">
              <a:avLst/>
            </a:prstGeom>
          </p:spPr>
        </p:pic>
      </p:grpSp>
      <p:grpSp>
        <p:nvGrpSpPr>
          <p:cNvPr id="5" name="Group 20"/>
          <p:cNvGrpSpPr/>
          <p:nvPr/>
        </p:nvGrpSpPr>
        <p:grpSpPr>
          <a:xfrm>
            <a:off x="6629400" y="1725586"/>
            <a:ext cx="2393121" cy="1779614"/>
            <a:chOff x="6762521" y="1762162"/>
            <a:chExt cx="2186848" cy="145782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6580475" y="1945662"/>
              <a:ext cx="1456369" cy="109227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21818" y="1762162"/>
              <a:ext cx="1027551" cy="144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179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virhistory.com/navy/commsta/pr/pr-rb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1" y="1524000"/>
            <a:ext cx="4764413" cy="4697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sengpielaudio.com/FilterBandwidth09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1600200"/>
            <a:ext cx="4191000" cy="4620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7226" y="692696"/>
            <a:ext cx="4380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Qwe</a:t>
            </a:r>
            <a:r>
              <a:rPr lang="en-US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4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jv</a:t>
            </a:r>
            <a:r>
              <a:rPr lang="en-US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Kx</a:t>
            </a:r>
            <a:r>
              <a:rPr lang="en-US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</a:t>
            </a:r>
            <a:r>
              <a:rPr lang="en-US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‡`©k </a:t>
            </a:r>
            <a:r>
              <a:rPr lang="en-US" sz="4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  </a:t>
            </a:r>
            <a:endParaRPr lang="en-US" sz="1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806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19" t="14326" r="15565" b="36703"/>
          <a:stretch/>
        </p:blipFill>
        <p:spPr bwMode="auto">
          <a:xfrm>
            <a:off x="1447800" y="766194"/>
            <a:ext cx="4087091" cy="69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1828799"/>
            <a:ext cx="4075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Avgv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-  </a:t>
            </a:r>
            <a:endParaRPr lang="en-US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345" y="2895600"/>
            <a:ext cx="41652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e¨vÛDBW</a:t>
            </a:r>
            <a:r>
              <a:rPr lang="en-US" sz="8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_</a:t>
            </a:r>
            <a:endParaRPr lang="en-US" sz="88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2" descr="http://www.myrlandmarketing.com/wp-content/uploads/2012/03/Megaphone-coming-out-of-a-lap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151964"/>
            <a:ext cx="4362450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244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28" t="13688" r="34344" b="39855"/>
          <a:stretch/>
        </p:blipFill>
        <p:spPr bwMode="auto">
          <a:xfrm>
            <a:off x="5638800" y="685799"/>
            <a:ext cx="2313708" cy="77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633" y="1138488"/>
            <a:ext cx="3611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wkÿv_x©iv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... </a:t>
            </a:r>
            <a:endParaRPr lang="en-US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345" y="1784819"/>
            <a:ext cx="8319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WvUv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UªvÝwgk‡b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e¨vÛDBW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345" y="2405011"/>
            <a:ext cx="8548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e¨vÛDBW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_ KZ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075" y="3022868"/>
            <a:ext cx="8319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WvUv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UªvÝwgk‡b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e¨vÛDBW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‡_i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2" descr="http://blogs.technet.com/blogfiles/markga/WindowsLiveWriter/WhattypeofbandwidthdoesOCSLiveMeetinguse_6D1A/image_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8" y="3555158"/>
            <a:ext cx="8259731" cy="27694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646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oolboxes.flexiblelearning.net.au/demosites/series5/508/Laboratory/StudyNotes/Graphics/bandwid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124200" y="655638"/>
            <a:ext cx="2286000" cy="563562"/>
          </a:xfrm>
        </p:spPr>
        <p:txBody>
          <a:bodyPr/>
          <a:lstStyle/>
          <a:p>
            <a:pPr algn="l"/>
            <a:r>
              <a:rPr lang="pt-BR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e¨vÛ DBW</a:t>
            </a:r>
            <a:r>
              <a:rPr lang="pt-BR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_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03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55638"/>
            <a:ext cx="3200400" cy="563562"/>
          </a:xfrm>
        </p:spPr>
        <p:txBody>
          <a:bodyPr/>
          <a:lstStyle/>
          <a:p>
            <a:pPr algn="l"/>
            <a:r>
              <a:rPr lang="pt-BR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e¨vÛ DBW</a:t>
            </a:r>
            <a:r>
              <a:rPr lang="pt-BR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_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8336" y="3804791"/>
            <a:ext cx="7978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UªvÝwgkb ¯úxW ev e¨vÛ DBW†_i Dci wfwË K‡i WvUv †cÖib P¨v‡bj 3 ai‡bi| h_v- 1. b¨v‡iv e¨vÛ, 2. f‡qm e¨vÛ,  3.  eªW e¨vÛ </a:t>
            </a:r>
            <a:endParaRPr lang="en-US" sz="28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7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8999" y="838200"/>
            <a:ext cx="1676401" cy="130534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9600" y="1371600"/>
            <a:ext cx="662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GK ¯’vb †_‡K Ab¨Î wbf©i‡hvM¨fv‡e WvUv Av`vb cÖ`vb Kivi nvi †K UªvÝwgkb ¯úxW ev e¨vÛ DBW_ e‡j|</a:t>
            </a:r>
          </a:p>
        </p:txBody>
      </p:sp>
      <p:sp>
        <p:nvSpPr>
          <p:cNvPr id="7" name="Rectangle 6"/>
          <p:cNvSpPr/>
          <p:nvPr/>
        </p:nvSpPr>
        <p:spPr>
          <a:xfrm>
            <a:off x="693312" y="2667000"/>
            <a:ext cx="8298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hv </a:t>
            </a:r>
            <a:r>
              <a:rPr lang="pt-BR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bps (bit per second) </a:t>
            </a:r>
            <a:r>
              <a:rPr lang="pt-BR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Øviv cÖKvk Kiv nq, A_©vr cÖwZ †m‡K‡Û †h cwigvb weU ¯’vbvšÍi nq, Zv UªvÝwgkb ¯úxW ev e¨vÛ DBW_|</a:t>
            </a:r>
          </a:p>
        </p:txBody>
      </p:sp>
    </p:spTree>
    <p:extLst>
      <p:ext uri="{BB962C8B-B14F-4D97-AF65-F5344CB8AC3E}">
        <p14:creationId xmlns="" xmlns:p14="http://schemas.microsoft.com/office/powerpoint/2010/main" val="50093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3787364"/>
            <a:ext cx="3867393" cy="1521390"/>
          </a:xfrm>
        </p:spPr>
        <p:txBody>
          <a:bodyPr>
            <a:noAutofit/>
          </a:bodyPr>
          <a:lstStyle/>
          <a:p>
            <a:pPr lvl="0" algn="l"/>
            <a:r>
              <a:rPr lang="pt-BR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axiMwZ‡Z </a:t>
            </a:r>
            <a:r>
              <a:rPr lang="pt-BR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WvUv ¯’vbvšÍ‡ii †¶‡Î Bnv e¨eüZ </a:t>
            </a:r>
            <a:r>
              <a:rPr lang="pt-BR" sz="28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nq| eZ©gv‡b </a:t>
            </a:r>
            <a:r>
              <a:rPr lang="pt-BR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Gi e¨envi Kg|  </a:t>
            </a:r>
            <a:endParaRPr lang="en-US" sz="28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618356"/>
            <a:ext cx="21339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b¨v‡iv </a:t>
            </a:r>
            <a:r>
              <a:rPr lang="pt-BR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e¨vÛ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upload.wikimedia.org/wikipedia/commons/0/0b/Tel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276" y="1326242"/>
            <a:ext cx="3340124" cy="4000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53200" y="5486400"/>
            <a:ext cx="1156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pt-BR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UwjMÖvd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447800"/>
            <a:ext cx="510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†UwjMÖvd h‡š¿ GB e¨vÛ e¨eüZ nZ| </a:t>
            </a:r>
            <a:br>
              <a:rPr lang="pt-BR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</a:b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007" y="2340352"/>
            <a:ext cx="44769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Gi MwZ mvavibZ 45 †_‡K 300 </a:t>
            </a:r>
            <a:r>
              <a:rPr lang="pt-BR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bps </a:t>
            </a:r>
            <a:r>
              <a:rPr lang="pt-BR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Gi g‡a¨ nq|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97673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/>
      <p:bldP spid="7" grpId="0"/>
    </p:bldLst>
  </p:timing>
</p:sld>
</file>

<file path=ppt/theme/theme1.xml><?xml version="1.0" encoding="utf-8"?>
<a:theme xmlns:a="http://schemas.openxmlformats.org/drawingml/2006/main" name="Noy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Noyon</Template>
  <TotalTime>1476</TotalTime>
  <Words>1296</Words>
  <Application>Microsoft Office PowerPoint</Application>
  <PresentationFormat>On-screen Show (4:3)</PresentationFormat>
  <Paragraphs>110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SutonnyMJ</vt:lpstr>
      <vt:lpstr>Calibri</vt:lpstr>
      <vt:lpstr>NikoshBAN</vt:lpstr>
      <vt:lpstr>Times New Roman</vt:lpstr>
      <vt:lpstr>SulekhaT</vt:lpstr>
      <vt:lpstr>Symbol</vt:lpstr>
      <vt:lpstr>Noyon</vt:lpstr>
      <vt:lpstr>Slide 1</vt:lpstr>
      <vt:lpstr>Slide 2</vt:lpstr>
      <vt:lpstr>Slide 3</vt:lpstr>
      <vt:lpstr>Slide 4</vt:lpstr>
      <vt:lpstr>Slide 5</vt:lpstr>
      <vt:lpstr>Slide 6</vt:lpstr>
      <vt:lpstr>e¨vÛ DBW_</vt:lpstr>
      <vt:lpstr>e¨vÛ DBW_</vt:lpstr>
      <vt:lpstr>axiMwZ‡Z WvUv ¯’vbvšÍ‡ii †¶‡Î Bnv e¨eüZ nq| eZ©gv‡b Gi e¨envi Kg|  </vt:lpstr>
      <vt:lpstr>Slide 10</vt:lpstr>
      <vt:lpstr>Slide 11</vt:lpstr>
      <vt:lpstr>Slide 12</vt:lpstr>
      <vt:lpstr>Slide 13</vt:lpstr>
      <vt:lpstr>Slide 14</vt:lpstr>
      <vt:lpstr>wewfbœ †ÿ‡Î e¨vÛ DBW_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College LAB</cp:lastModifiedBy>
  <cp:revision>83</cp:revision>
  <dcterms:created xsi:type="dcterms:W3CDTF">2006-08-16T00:00:00Z</dcterms:created>
  <dcterms:modified xsi:type="dcterms:W3CDTF">2017-05-14T03:47:04Z</dcterms:modified>
</cp:coreProperties>
</file>